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3213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6518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085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380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0163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3334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4670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4060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1226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23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4984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97EF1C-57FE-41F7-9436-107B9B92E3B6}" type="datetimeFigureOut">
              <a:rPr lang="en-IN" smtClean="0"/>
              <a:t>18-03-2021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60A56A-DA91-435C-8FB4-B93756C7E8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62370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9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10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1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3.m4a"/><Relationship Id="rId7" Type="http://schemas.openxmlformats.org/officeDocument/2006/relationships/image" Target="../media/image4.jpe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8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115548" y="1347559"/>
            <a:ext cx="99527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 smtClean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Timing and Synchronisation in Computers and Distributed Systems</a:t>
            </a:r>
            <a:endParaRPr lang="en-IN" sz="4400" dirty="0">
              <a:solidFill>
                <a:schemeClr val="accent6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89784" y="3357349"/>
            <a:ext cx="640431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dirty="0" smtClean="0"/>
              <a:t>Presented By </a:t>
            </a:r>
            <a:br>
              <a:rPr lang="en-IN" dirty="0" smtClean="0"/>
            </a:br>
            <a:r>
              <a:rPr lang="en-IN" sz="3200" dirty="0" smtClean="0">
                <a:solidFill>
                  <a:srgbClr val="FFFF00"/>
                </a:solidFill>
                <a:latin typeface="Bahnschrift SemiLight" panose="020B0502040204020203" pitchFamily="34" charset="0"/>
              </a:rPr>
              <a:t>Soham Bhattacharyya (19BCE1199)</a:t>
            </a:r>
            <a:endParaRPr lang="en-IN" sz="3200" dirty="0">
              <a:solidFill>
                <a:srgbClr val="FFFF00"/>
              </a:solidFill>
              <a:latin typeface="Bahnschrift SemiLight" panose="020B0502040204020203" pitchFamily="34" charset="0"/>
            </a:endParaRP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04718" y="47951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95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30"/>
    </mc:Choice>
    <mc:Fallback>
      <p:transition spd="slow" advTm="12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51" objId="4"/>
        <p14:stopEvt time="10937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>
                <a:latin typeface="Agency FB" panose="020B0503020202020204" pitchFamily="34" charset="0"/>
              </a:rPr>
              <a:t>Berkeley’s Algorithm (A Centralised Sync Algorithm)</a:t>
            </a:r>
            <a:endParaRPr lang="en-IN" sz="4000" dirty="0"/>
          </a:p>
        </p:txBody>
      </p:sp>
      <p:sp>
        <p:nvSpPr>
          <p:cNvPr id="23" name="Right Arrow 22"/>
          <p:cNvSpPr/>
          <p:nvPr/>
        </p:nvSpPr>
        <p:spPr>
          <a:xfrm rot="9559949">
            <a:off x="4950612" y="2307269"/>
            <a:ext cx="687505" cy="2001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Oval 23"/>
          <p:cNvSpPr/>
          <p:nvPr/>
        </p:nvSpPr>
        <p:spPr>
          <a:xfrm>
            <a:off x="3472913" y="2068397"/>
            <a:ext cx="1487837" cy="1456841"/>
          </a:xfrm>
          <a:prstGeom prst="ellipse">
            <a:avLst/>
          </a:prstGeom>
          <a:solidFill>
            <a:srgbClr val="7030A0"/>
          </a:solidFill>
          <a:ln>
            <a:solidFill>
              <a:srgbClr val="FFFF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 smtClean="0"/>
              <a:t>Master Node</a:t>
            </a:r>
            <a:endParaRPr lang="en-IN" sz="2000" dirty="0"/>
          </a:p>
        </p:txBody>
      </p:sp>
      <p:sp>
        <p:nvSpPr>
          <p:cNvPr id="25" name="Oval 24"/>
          <p:cNvSpPr/>
          <p:nvPr/>
        </p:nvSpPr>
        <p:spPr>
          <a:xfrm>
            <a:off x="838200" y="4021183"/>
            <a:ext cx="1503336" cy="1425844"/>
          </a:xfrm>
          <a:prstGeom prst="ellipse">
            <a:avLst/>
          </a:prstGeom>
          <a:solidFill>
            <a:srgbClr val="FFC000"/>
          </a:solidFill>
          <a:ln>
            <a:solidFill>
              <a:srgbClr val="FFFF00"/>
            </a:solidFill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Slave Node 1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3485828" y="4734105"/>
            <a:ext cx="1503336" cy="1425844"/>
          </a:xfrm>
          <a:prstGeom prst="ellipse">
            <a:avLst/>
          </a:prstGeom>
          <a:solidFill>
            <a:srgbClr val="92D050"/>
          </a:solidFill>
          <a:ln>
            <a:solidFill>
              <a:srgbClr val="FFFF00"/>
            </a:solidFill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Slave Node 2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6155411" y="4021183"/>
            <a:ext cx="1503336" cy="1425844"/>
          </a:xfrm>
          <a:prstGeom prst="ellipse">
            <a:avLst/>
          </a:prstGeom>
          <a:solidFill>
            <a:srgbClr val="0070C0"/>
          </a:solidFill>
          <a:ln>
            <a:solidFill>
              <a:srgbClr val="FFFF00"/>
            </a:solidFill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Slave Node 3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5580682" y="1820424"/>
            <a:ext cx="2820692" cy="914400"/>
          </a:xfrm>
          <a:prstGeom prst="round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Accurate time source/ UTC server</a:t>
            </a:r>
            <a:endParaRPr lang="en-IN" dirty="0"/>
          </a:p>
        </p:txBody>
      </p:sp>
      <p:cxnSp>
        <p:nvCxnSpPr>
          <p:cNvPr id="29" name="Straight Arrow Connector 28"/>
          <p:cNvCxnSpPr>
            <a:stCxn id="25" idx="7"/>
            <a:endCxn id="24" idx="3"/>
          </p:cNvCxnSpPr>
          <p:nvPr/>
        </p:nvCxnSpPr>
        <p:spPr>
          <a:xfrm flipV="1">
            <a:off x="2121378" y="3311889"/>
            <a:ext cx="1569424" cy="91810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6" idx="0"/>
            <a:endCxn id="24" idx="4"/>
          </p:cNvCxnSpPr>
          <p:nvPr/>
        </p:nvCxnSpPr>
        <p:spPr>
          <a:xfrm flipH="1" flipV="1">
            <a:off x="4216832" y="3525238"/>
            <a:ext cx="20664" cy="1208867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7" idx="1"/>
            <a:endCxn id="24" idx="5"/>
          </p:cNvCxnSpPr>
          <p:nvPr/>
        </p:nvCxnSpPr>
        <p:spPr>
          <a:xfrm flipH="1" flipV="1">
            <a:off x="4742861" y="3311889"/>
            <a:ext cx="1632708" cy="918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rot="19794898">
            <a:off x="2369272" y="3499551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3:10</a:t>
            </a:r>
            <a:endParaRPr lang="en-IN" dirty="0"/>
          </a:p>
        </p:txBody>
      </p:sp>
      <p:sp>
        <p:nvSpPr>
          <p:cNvPr id="33" name="TextBox 32"/>
          <p:cNvSpPr txBox="1"/>
          <p:nvPr/>
        </p:nvSpPr>
        <p:spPr>
          <a:xfrm>
            <a:off x="3544856" y="4113281"/>
            <a:ext cx="1349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2:50</a:t>
            </a:r>
            <a:endParaRPr lang="en-IN" dirty="0"/>
          </a:p>
        </p:txBody>
      </p:sp>
      <p:sp>
        <p:nvSpPr>
          <p:cNvPr id="34" name="TextBox 33"/>
          <p:cNvSpPr txBox="1"/>
          <p:nvPr/>
        </p:nvSpPr>
        <p:spPr>
          <a:xfrm rot="1779271">
            <a:off x="5392634" y="3419954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3:20</a:t>
            </a:r>
            <a:endParaRPr lang="en-IN" dirty="0"/>
          </a:p>
        </p:txBody>
      </p:sp>
      <p:cxnSp>
        <p:nvCxnSpPr>
          <p:cNvPr id="35" name="Curved Connector 34"/>
          <p:cNvCxnSpPr>
            <a:stCxn id="24" idx="7"/>
            <a:endCxn id="24" idx="1"/>
          </p:cNvCxnSpPr>
          <p:nvPr/>
        </p:nvCxnSpPr>
        <p:spPr>
          <a:xfrm rot="16200000" flipV="1">
            <a:off x="4216832" y="1755716"/>
            <a:ext cx="12700" cy="1052059"/>
          </a:xfrm>
          <a:prstGeom prst="curvedConnector3">
            <a:avLst>
              <a:gd name="adj1" fmla="val 6408724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3112459" y="1675162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3:00</a:t>
            </a:r>
            <a:endParaRPr lang="en-IN" dirty="0"/>
          </a:p>
        </p:txBody>
      </p:sp>
      <p:sp>
        <p:nvSpPr>
          <p:cNvPr id="38" name="TextBox 37"/>
          <p:cNvSpPr txBox="1"/>
          <p:nvPr/>
        </p:nvSpPr>
        <p:spPr>
          <a:xfrm>
            <a:off x="8592521" y="3564668"/>
            <a:ext cx="34147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rgbClr val="FFFF00"/>
                </a:solidFill>
              </a:rPr>
              <a:t>Cristian’s Algorithm:</a:t>
            </a:r>
            <a:endParaRPr lang="en-IN" dirty="0">
              <a:solidFill>
                <a:srgbClr val="FFFF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dirty="0" smtClean="0">
                <a:solidFill>
                  <a:srgbClr val="FFFF00"/>
                </a:solidFill>
              </a:rPr>
              <a:t>Request sent at T</a:t>
            </a:r>
            <a:r>
              <a:rPr lang="en-IN" baseline="-25000" dirty="0" smtClean="0">
                <a:solidFill>
                  <a:srgbClr val="FFFF00"/>
                </a:solidFill>
              </a:rPr>
              <a:t>o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>
                <a:solidFill>
                  <a:srgbClr val="FFFF00"/>
                </a:solidFill>
              </a:rPr>
              <a:t>Time fetched as </a:t>
            </a:r>
            <a:r>
              <a:rPr lang="en-IN" dirty="0" err="1" smtClean="0">
                <a:solidFill>
                  <a:srgbClr val="FFFF00"/>
                </a:solidFill>
              </a:rPr>
              <a:t>T</a:t>
            </a:r>
            <a:r>
              <a:rPr lang="en-IN" baseline="-25000" dirty="0" err="1" smtClean="0">
                <a:solidFill>
                  <a:srgbClr val="FFFF00"/>
                </a:solidFill>
              </a:rPr>
              <a:t>slave</a:t>
            </a:r>
            <a:endParaRPr lang="en-IN" baseline="-25000" dirty="0" smtClean="0">
              <a:solidFill>
                <a:srgbClr val="FFFF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dirty="0" err="1" smtClean="0">
                <a:solidFill>
                  <a:srgbClr val="FFFF00"/>
                </a:solidFill>
              </a:rPr>
              <a:t>T</a:t>
            </a:r>
            <a:r>
              <a:rPr lang="en-IN" baseline="-25000" dirty="0" err="1" smtClean="0">
                <a:solidFill>
                  <a:srgbClr val="FFFF00"/>
                </a:solidFill>
              </a:rPr>
              <a:t>slave</a:t>
            </a:r>
            <a:r>
              <a:rPr lang="en-IN" dirty="0" smtClean="0">
                <a:solidFill>
                  <a:srgbClr val="FFFF00"/>
                </a:solidFill>
              </a:rPr>
              <a:t> returned at T</a:t>
            </a:r>
            <a:r>
              <a:rPr lang="en-IN" baseline="-25000" dirty="0" smtClean="0">
                <a:solidFill>
                  <a:srgbClr val="FFFF00"/>
                </a:solidFill>
              </a:rPr>
              <a:t>1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err="1" smtClean="0">
                <a:solidFill>
                  <a:srgbClr val="FFFF00"/>
                </a:solidFill>
              </a:rPr>
              <a:t>T</a:t>
            </a:r>
            <a:r>
              <a:rPr lang="en-IN" baseline="-25000" dirty="0" err="1" smtClean="0">
                <a:solidFill>
                  <a:srgbClr val="FFFF00"/>
                </a:solidFill>
              </a:rPr>
              <a:t>slave,effective</a:t>
            </a:r>
            <a:r>
              <a:rPr lang="en-IN" baseline="-25000" dirty="0" smtClean="0">
                <a:solidFill>
                  <a:srgbClr val="FFFF00"/>
                </a:solidFill>
              </a:rPr>
              <a:t> </a:t>
            </a:r>
            <a:r>
              <a:rPr lang="en-IN" dirty="0" smtClean="0">
                <a:solidFill>
                  <a:srgbClr val="FFFF00"/>
                </a:solidFill>
              </a:rPr>
              <a:t>= </a:t>
            </a:r>
            <a:r>
              <a:rPr lang="en-IN" dirty="0" err="1" smtClean="0">
                <a:solidFill>
                  <a:srgbClr val="FFFF00"/>
                </a:solidFill>
              </a:rPr>
              <a:t>T</a:t>
            </a:r>
            <a:r>
              <a:rPr lang="en-IN" baseline="-25000" dirty="0" err="1" smtClean="0">
                <a:solidFill>
                  <a:srgbClr val="FFFF00"/>
                </a:solidFill>
              </a:rPr>
              <a:t>slave</a:t>
            </a:r>
            <a:r>
              <a:rPr lang="en-IN" baseline="-25000" dirty="0" smtClean="0">
                <a:solidFill>
                  <a:srgbClr val="FFFF00"/>
                </a:solidFill>
              </a:rPr>
              <a:t> </a:t>
            </a:r>
            <a:r>
              <a:rPr lang="en-IN" dirty="0" smtClean="0">
                <a:solidFill>
                  <a:srgbClr val="FFFF00"/>
                </a:solidFill>
              </a:rPr>
              <a:t>+ (</a:t>
            </a:r>
            <a:r>
              <a:rPr lang="en-IN" dirty="0" smtClean="0">
                <a:solidFill>
                  <a:srgbClr val="FFFF00"/>
                </a:solidFill>
              </a:rPr>
              <a:t>T</a:t>
            </a:r>
            <a:r>
              <a:rPr lang="en-IN" baseline="-25000" dirty="0" smtClean="0">
                <a:solidFill>
                  <a:srgbClr val="FFFF00"/>
                </a:solidFill>
              </a:rPr>
              <a:t>1</a:t>
            </a:r>
            <a:r>
              <a:rPr lang="en-IN" dirty="0" smtClean="0">
                <a:solidFill>
                  <a:srgbClr val="FFFF00"/>
                </a:solidFill>
              </a:rPr>
              <a:t>-T</a:t>
            </a:r>
            <a:r>
              <a:rPr lang="en-IN" baseline="-25000" dirty="0">
                <a:solidFill>
                  <a:srgbClr val="FFFF00"/>
                </a:solidFill>
              </a:rPr>
              <a:t>0</a:t>
            </a:r>
            <a:r>
              <a:rPr lang="en-IN" dirty="0" smtClean="0">
                <a:solidFill>
                  <a:srgbClr val="FFFF00"/>
                </a:solidFill>
              </a:rPr>
              <a:t>)/</a:t>
            </a:r>
            <a:r>
              <a:rPr lang="en-IN" dirty="0" smtClean="0">
                <a:solidFill>
                  <a:srgbClr val="FFFF00"/>
                </a:solidFill>
              </a:rPr>
              <a:t>2</a:t>
            </a:r>
            <a:endParaRPr lang="en-IN" dirty="0">
              <a:solidFill>
                <a:srgbClr val="FFFF00"/>
              </a:solidFill>
            </a:endParaRPr>
          </a:p>
        </p:txBody>
      </p:sp>
      <p:pic>
        <p:nvPicPr>
          <p:cNvPr id="54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07116" y="161709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09131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45"/>
    </mc:Choice>
    <mc:Fallback>
      <p:transition spd="slow" advTm="21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66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  <p:bldLst>
      <p:bldP spid="32" grpId="0"/>
      <p:bldP spid="33" grpId="0"/>
      <p:bldP spid="34" grpId="0"/>
      <p:bldP spid="36" grpId="0"/>
      <p:bldP spid="38" grpId="0" uiExpand="1" build="p"/>
    </p:bldLst>
  </p:timing>
  <p:extLst>
    <p:ext uri="{E180D4A7-C9FB-4DFB-919C-405C955672EB}">
      <p14:showEvtLst xmlns:p14="http://schemas.microsoft.com/office/powerpoint/2010/main">
        <p14:playEvt time="1" objId="54"/>
        <p14:stopEvt time="20104" objId="54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>
                <a:latin typeface="Agency FB" panose="020B0503020202020204" pitchFamily="34" charset="0"/>
              </a:rPr>
              <a:t>Berkeley’s Algorithm (A Centralised Sync Algorithm)</a:t>
            </a:r>
            <a:endParaRPr lang="en-IN" sz="4000" dirty="0"/>
          </a:p>
        </p:txBody>
      </p:sp>
      <p:sp>
        <p:nvSpPr>
          <p:cNvPr id="9" name="Right Arrow 8"/>
          <p:cNvSpPr/>
          <p:nvPr/>
        </p:nvSpPr>
        <p:spPr>
          <a:xfrm rot="9559949">
            <a:off x="4950612" y="2307269"/>
            <a:ext cx="687505" cy="2001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Oval 9"/>
          <p:cNvSpPr/>
          <p:nvPr/>
        </p:nvSpPr>
        <p:spPr>
          <a:xfrm>
            <a:off x="3472913" y="2068397"/>
            <a:ext cx="1487837" cy="1456841"/>
          </a:xfrm>
          <a:prstGeom prst="ellipse">
            <a:avLst/>
          </a:prstGeom>
          <a:solidFill>
            <a:srgbClr val="7030A0"/>
          </a:solidFill>
          <a:ln>
            <a:solidFill>
              <a:srgbClr val="FFFF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 smtClean="0"/>
              <a:t>Master Node</a:t>
            </a:r>
            <a:endParaRPr lang="en-IN" sz="2000" dirty="0"/>
          </a:p>
        </p:txBody>
      </p:sp>
      <p:sp>
        <p:nvSpPr>
          <p:cNvPr id="11" name="Oval 10"/>
          <p:cNvSpPr/>
          <p:nvPr/>
        </p:nvSpPr>
        <p:spPr>
          <a:xfrm>
            <a:off x="838200" y="4021183"/>
            <a:ext cx="1503336" cy="1425844"/>
          </a:xfrm>
          <a:prstGeom prst="ellipse">
            <a:avLst/>
          </a:prstGeom>
          <a:solidFill>
            <a:srgbClr val="FFC000"/>
          </a:solidFill>
          <a:ln>
            <a:solidFill>
              <a:srgbClr val="FFFF00"/>
            </a:solidFill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Slave Node 1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3485828" y="4734105"/>
            <a:ext cx="1503336" cy="1425844"/>
          </a:xfrm>
          <a:prstGeom prst="ellipse">
            <a:avLst/>
          </a:prstGeom>
          <a:solidFill>
            <a:srgbClr val="92D050"/>
          </a:solidFill>
          <a:ln>
            <a:solidFill>
              <a:srgbClr val="FFFF00"/>
            </a:solidFill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Slave Node 2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6155411" y="4021183"/>
            <a:ext cx="1503336" cy="1425844"/>
          </a:xfrm>
          <a:prstGeom prst="ellipse">
            <a:avLst/>
          </a:prstGeom>
          <a:solidFill>
            <a:srgbClr val="0070C0"/>
          </a:solidFill>
          <a:ln>
            <a:solidFill>
              <a:srgbClr val="FFFF00"/>
            </a:solidFill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Slave Node 3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5580682" y="1820424"/>
            <a:ext cx="2820692" cy="914400"/>
          </a:xfrm>
          <a:prstGeom prst="round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Accurate time source/ UTC server</a:t>
            </a:r>
            <a:endParaRPr lang="en-IN" dirty="0"/>
          </a:p>
        </p:txBody>
      </p:sp>
      <p:cxnSp>
        <p:nvCxnSpPr>
          <p:cNvPr id="15" name="Straight Arrow Connector 14"/>
          <p:cNvCxnSpPr>
            <a:stCxn id="10" idx="3"/>
            <a:endCxn id="11" idx="7"/>
          </p:cNvCxnSpPr>
          <p:nvPr/>
        </p:nvCxnSpPr>
        <p:spPr>
          <a:xfrm flipH="1">
            <a:off x="2121378" y="3311889"/>
            <a:ext cx="1569424" cy="91810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0" idx="4"/>
          </p:cNvCxnSpPr>
          <p:nvPr/>
        </p:nvCxnSpPr>
        <p:spPr>
          <a:xfrm>
            <a:off x="4216832" y="3525238"/>
            <a:ext cx="20664" cy="1208867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5"/>
            <a:endCxn id="13" idx="1"/>
          </p:cNvCxnSpPr>
          <p:nvPr/>
        </p:nvCxnSpPr>
        <p:spPr>
          <a:xfrm>
            <a:off x="4742861" y="3311889"/>
            <a:ext cx="1632708" cy="918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 rot="19794898">
            <a:off x="2547781" y="3380002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3:05</a:t>
            </a:r>
            <a:endParaRPr lang="en-IN" dirty="0"/>
          </a:p>
        </p:txBody>
      </p:sp>
      <p:sp>
        <p:nvSpPr>
          <p:cNvPr id="19" name="TextBox 18"/>
          <p:cNvSpPr txBox="1"/>
          <p:nvPr/>
        </p:nvSpPr>
        <p:spPr>
          <a:xfrm>
            <a:off x="3466717" y="4053494"/>
            <a:ext cx="1349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3:05</a:t>
            </a:r>
            <a:endParaRPr lang="en-IN" dirty="0"/>
          </a:p>
        </p:txBody>
      </p:sp>
      <p:sp>
        <p:nvSpPr>
          <p:cNvPr id="20" name="TextBox 19"/>
          <p:cNvSpPr txBox="1"/>
          <p:nvPr/>
        </p:nvSpPr>
        <p:spPr>
          <a:xfrm rot="1779271">
            <a:off x="5392634" y="3419954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3:05</a:t>
            </a:r>
            <a:endParaRPr lang="en-IN" dirty="0"/>
          </a:p>
        </p:txBody>
      </p:sp>
      <p:cxnSp>
        <p:nvCxnSpPr>
          <p:cNvPr id="21" name="Curved Connector 20"/>
          <p:cNvCxnSpPr>
            <a:stCxn id="10" idx="7"/>
            <a:endCxn id="10" idx="1"/>
          </p:cNvCxnSpPr>
          <p:nvPr/>
        </p:nvCxnSpPr>
        <p:spPr>
          <a:xfrm rot="16200000" flipV="1">
            <a:off x="4216832" y="1755716"/>
            <a:ext cx="12700" cy="1052059"/>
          </a:xfrm>
          <a:prstGeom prst="curvedConnector3">
            <a:avLst>
              <a:gd name="adj1" fmla="val 6408724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112459" y="1750655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3:05</a:t>
            </a:r>
            <a:endParaRPr lang="en-IN" dirty="0"/>
          </a:p>
        </p:txBody>
      </p:sp>
      <p:pic>
        <p:nvPicPr>
          <p:cNvPr id="25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64340" y="1510387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61433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44"/>
    </mc:Choice>
    <mc:Fallback>
      <p:transition spd="slow" advTm="18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87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18" grpId="0"/>
      <p:bldP spid="19" grpId="0"/>
      <p:bldP spid="20" grpId="0"/>
      <p:bldP spid="22" grpId="0"/>
    </p:bldLst>
  </p:timing>
  <p:extLst>
    <p:ext uri="{E180D4A7-C9FB-4DFB-919C-405C955672EB}">
      <p14:showEvtLst xmlns:p14="http://schemas.microsoft.com/office/powerpoint/2010/main">
        <p14:playEvt time="1" objId="25"/>
        <p14:stopEvt time="16422" objId="25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 smtClean="0">
                <a:latin typeface="Agency FB" panose="020B0503020202020204" pitchFamily="34" charset="0"/>
              </a:rPr>
              <a:t>Global Averaging Algorithm (A Distributed Sync Algorithm)</a:t>
            </a:r>
            <a:endParaRPr lang="en-IN" sz="4000" dirty="0">
              <a:latin typeface="Agency FB" panose="020B050302020202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2882685" y="3006671"/>
            <a:ext cx="1549830" cy="1503336"/>
          </a:xfrm>
          <a:prstGeom prst="ellipse">
            <a:avLst/>
          </a:prstGeom>
          <a:ln/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 Node in a network of Nodes</a:t>
            </a:r>
            <a:endParaRPr lang="en-IN" dirty="0"/>
          </a:p>
        </p:txBody>
      </p:sp>
      <p:cxnSp>
        <p:nvCxnSpPr>
          <p:cNvPr id="7" name="Straight Arrow Connector 6"/>
          <p:cNvCxnSpPr>
            <a:stCxn id="3" idx="0"/>
          </p:cNvCxnSpPr>
          <p:nvPr/>
        </p:nvCxnSpPr>
        <p:spPr>
          <a:xfrm flipV="1">
            <a:off x="3657600" y="1937288"/>
            <a:ext cx="15498" cy="10693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3" idx="3"/>
          </p:cNvCxnSpPr>
          <p:nvPr/>
        </p:nvCxnSpPr>
        <p:spPr>
          <a:xfrm flipH="1">
            <a:off x="2402237" y="4289849"/>
            <a:ext cx="707415" cy="7471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5"/>
          </p:cNvCxnSpPr>
          <p:nvPr/>
        </p:nvCxnSpPr>
        <p:spPr>
          <a:xfrm>
            <a:off x="4205548" y="4289849"/>
            <a:ext cx="893394" cy="6851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3" idx="7"/>
          </p:cNvCxnSpPr>
          <p:nvPr/>
        </p:nvCxnSpPr>
        <p:spPr>
          <a:xfrm flipH="1">
            <a:off x="4205548" y="2448732"/>
            <a:ext cx="893394" cy="778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3" idx="4"/>
          </p:cNvCxnSpPr>
          <p:nvPr/>
        </p:nvCxnSpPr>
        <p:spPr>
          <a:xfrm flipV="1">
            <a:off x="3657600" y="4510007"/>
            <a:ext cx="0" cy="8679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3" idx="1"/>
          </p:cNvCxnSpPr>
          <p:nvPr/>
        </p:nvCxnSpPr>
        <p:spPr>
          <a:xfrm>
            <a:off x="2216258" y="2448732"/>
            <a:ext cx="893394" cy="7780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194838" y="3226829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Waiting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7966130" y="2867185"/>
            <a:ext cx="3859078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dirty="0" smtClean="0"/>
              <a:t>Average of differences of clock times with its local clock time is taken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Faulty clocks discarded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r>
              <a:rPr lang="en-IN" sz="2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Limitations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Scalability not good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Need of Broadcast facility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smtClean="0"/>
              <a:t>Network traffic is high</a:t>
            </a:r>
          </a:p>
          <a:p>
            <a:endParaRPr lang="en-IN" dirty="0"/>
          </a:p>
          <a:p>
            <a:r>
              <a:rPr lang="en-IN" dirty="0" smtClean="0"/>
              <a:t>May be useful for small networks only</a:t>
            </a:r>
          </a:p>
          <a:p>
            <a:pPr marL="342900" indent="-342900">
              <a:buFont typeface="+mj-lt"/>
              <a:buAutoNum type="arabicPeriod"/>
            </a:pPr>
            <a:endParaRPr lang="en-IN" dirty="0" smtClean="0"/>
          </a:p>
        </p:txBody>
      </p:sp>
      <p:pic>
        <p:nvPicPr>
          <p:cNvPr id="12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47846" y="2075867"/>
            <a:ext cx="609600" cy="6096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27546" y="5782121"/>
            <a:ext cx="7638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rgbClr val="FFFF00"/>
                </a:solidFill>
              </a:rPr>
              <a:t>Synced Time = Current Time + Average of differences in time with other nodes </a:t>
            </a:r>
            <a:endParaRPr lang="en-IN" dirty="0">
              <a:solidFill>
                <a:srgbClr val="FFFF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1331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565"/>
    </mc:Choice>
    <mc:Fallback>
      <p:transition spd="slow" advTm="77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52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000"/>
                            </p:stCondLst>
                            <p:childTnLst>
                              <p:par>
                                <p:cTn id="8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4" grpId="0"/>
      <p:bldP spid="4" grpId="1"/>
      <p:bldP spid="5" grpId="0" uiExpand="1" build="p"/>
      <p:bldP spid="14" grpId="0"/>
    </p:bldLst>
  </p:timing>
  <p:extLst>
    <p:ext uri="{E180D4A7-C9FB-4DFB-919C-405C955672EB}">
      <p14:showEvtLst xmlns:p14="http://schemas.microsoft.com/office/powerpoint/2010/main">
        <p14:playEvt time="1" objId="6"/>
        <p14:stopEvt time="75904" objId="6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705" y="2720867"/>
            <a:ext cx="10515600" cy="1325563"/>
          </a:xfrm>
          <a:scene3d>
            <a:camera prst="perspectiveContrastingLeftFacing"/>
            <a:lightRig rig="threePt" dir="t"/>
          </a:scene3d>
        </p:spPr>
        <p:txBody>
          <a:bodyPr>
            <a:normAutofit/>
          </a:bodyPr>
          <a:lstStyle/>
          <a:p>
            <a:pPr algn="ctr"/>
            <a:r>
              <a:rPr lang="en-IN" sz="8000" dirty="0" smtClean="0">
                <a:latin typeface="Brush Script MT" panose="03060802040406070304" pitchFamily="66" charset="0"/>
              </a:rPr>
              <a:t>THANK YOU</a:t>
            </a:r>
            <a:endParaRPr lang="en-IN" sz="8000" dirty="0"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017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8"/>
    </mc:Choice>
    <mc:Fallback>
      <p:transition spd="slow" advTm="33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0752" y="436728"/>
            <a:ext cx="34948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 smtClean="0">
                <a:latin typeface="Agency FB" panose="020B0503020202020204" pitchFamily="34" charset="0"/>
              </a:rPr>
              <a:t>Clocks in Computers</a:t>
            </a:r>
            <a:endParaRPr lang="en-IN" sz="4000" dirty="0">
              <a:latin typeface="Agency FB" panose="020B050302020202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4285397" y="1405720"/>
            <a:ext cx="3098042" cy="1241946"/>
          </a:xfrm>
          <a:prstGeom prst="ellipse">
            <a:avLst/>
          </a:prstGeom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" panose="020B0502040204020203" pitchFamily="34" charset="0"/>
              </a:rPr>
              <a:t>Clocks</a:t>
            </a:r>
            <a:endParaRPr lang="en-IN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" panose="020B0502040204020203" pitchFamily="34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443989" y="3889612"/>
            <a:ext cx="1951630" cy="1050878"/>
          </a:xfrm>
          <a:prstGeom prst="roundRect">
            <a:avLst/>
          </a:prstGeom>
          <a:solidFill>
            <a:srgbClr val="00B050"/>
          </a:solidFill>
          <a:ln w="76200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 Time Clock</a:t>
            </a:r>
            <a:endParaRPr lang="en-IN" sz="2400" b="1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" name="Straight Connector 5"/>
          <p:cNvCxnSpPr>
            <a:stCxn id="3" idx="3"/>
            <a:endCxn id="4" idx="0"/>
          </p:cNvCxnSpPr>
          <p:nvPr/>
        </p:nvCxnSpPr>
        <p:spPr>
          <a:xfrm flipH="1">
            <a:off x="3419804" y="2465787"/>
            <a:ext cx="1319291" cy="142382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7656395" y="3944203"/>
            <a:ext cx="2047164" cy="996287"/>
          </a:xfrm>
          <a:prstGeom prst="roundRect">
            <a:avLst/>
          </a:prstGeom>
          <a:solidFill>
            <a:srgbClr val="FFC000"/>
          </a:solidFill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 Clock</a:t>
            </a:r>
            <a:endParaRPr lang="en-IN" sz="24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0" name="Straight Connector 9"/>
          <p:cNvCxnSpPr>
            <a:stCxn id="3" idx="5"/>
            <a:endCxn id="8" idx="0"/>
          </p:cNvCxnSpPr>
          <p:nvPr/>
        </p:nvCxnSpPr>
        <p:spPr>
          <a:xfrm>
            <a:off x="6929741" y="2465787"/>
            <a:ext cx="1750236" cy="14784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7383439" y="5004270"/>
            <a:ext cx="34927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Synchronisation and scheduling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Setting and managing interrupts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Setting timer et cetera</a:t>
            </a:r>
            <a:endParaRPr lang="en-IN" dirty="0"/>
          </a:p>
        </p:txBody>
      </p:sp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266590" y="535014"/>
            <a:ext cx="609600" cy="609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47415" y="5004270"/>
            <a:ext cx="2717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Runs in shut down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Hardware component</a:t>
            </a:r>
            <a:endParaRPr lang="en-I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06494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25"/>
    </mc:Choice>
    <mc:Fallback>
      <p:transition spd="slow" advTm="663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70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 animBg="1"/>
      <p:bldP spid="4" grpId="0" animBg="1"/>
      <p:bldP spid="8" grpId="0" animBg="1"/>
      <p:bldP spid="7" grpId="0" uiExpand="1" build="p"/>
    </p:bldLst>
  </p:timing>
  <p:extLst>
    <p:ext uri="{E180D4A7-C9FB-4DFB-919C-405C955672EB}">
      <p14:showEvtLst xmlns:p14="http://schemas.microsoft.com/office/powerpoint/2010/main">
        <p14:playEvt time="50" objId="9"/>
        <p14:stopEvt time="64804" objId="9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7353059" y="5397279"/>
            <a:ext cx="3553253" cy="609600"/>
          </a:xfrm>
          <a:custGeom>
            <a:avLst/>
            <a:gdLst>
              <a:gd name="connsiteX0" fmla="*/ 0 w 6515100"/>
              <a:gd name="connsiteY0" fmla="*/ 749300 h 774700"/>
              <a:gd name="connsiteX1" fmla="*/ 723900 w 6515100"/>
              <a:gd name="connsiteY1" fmla="*/ 762000 h 774700"/>
              <a:gd name="connsiteX2" fmla="*/ 736600 w 6515100"/>
              <a:gd name="connsiteY2" fmla="*/ 12700 h 774700"/>
              <a:gd name="connsiteX3" fmla="*/ 1460500 w 6515100"/>
              <a:gd name="connsiteY3" fmla="*/ 25400 h 774700"/>
              <a:gd name="connsiteX4" fmla="*/ 1447800 w 6515100"/>
              <a:gd name="connsiteY4" fmla="*/ 762000 h 774700"/>
              <a:gd name="connsiteX5" fmla="*/ 2171700 w 6515100"/>
              <a:gd name="connsiteY5" fmla="*/ 762000 h 774700"/>
              <a:gd name="connsiteX6" fmla="*/ 2171700 w 6515100"/>
              <a:gd name="connsiteY6" fmla="*/ 25400 h 774700"/>
              <a:gd name="connsiteX7" fmla="*/ 2895600 w 6515100"/>
              <a:gd name="connsiteY7" fmla="*/ 38100 h 774700"/>
              <a:gd name="connsiteX8" fmla="*/ 2895600 w 6515100"/>
              <a:gd name="connsiteY8" fmla="*/ 774700 h 774700"/>
              <a:gd name="connsiteX9" fmla="*/ 3619500 w 6515100"/>
              <a:gd name="connsiteY9" fmla="*/ 762000 h 774700"/>
              <a:gd name="connsiteX10" fmla="*/ 3606800 w 6515100"/>
              <a:gd name="connsiteY10" fmla="*/ 25400 h 774700"/>
              <a:gd name="connsiteX11" fmla="*/ 4330700 w 6515100"/>
              <a:gd name="connsiteY11" fmla="*/ 25400 h 774700"/>
              <a:gd name="connsiteX12" fmla="*/ 4330700 w 6515100"/>
              <a:gd name="connsiteY12" fmla="*/ 749300 h 774700"/>
              <a:gd name="connsiteX13" fmla="*/ 5054600 w 6515100"/>
              <a:gd name="connsiteY13" fmla="*/ 762000 h 774700"/>
              <a:gd name="connsiteX14" fmla="*/ 5054600 w 6515100"/>
              <a:gd name="connsiteY14" fmla="*/ 0 h 774700"/>
              <a:gd name="connsiteX15" fmla="*/ 5778500 w 6515100"/>
              <a:gd name="connsiteY15" fmla="*/ 25400 h 774700"/>
              <a:gd name="connsiteX16" fmla="*/ 5778500 w 6515100"/>
              <a:gd name="connsiteY16" fmla="*/ 762000 h 774700"/>
              <a:gd name="connsiteX17" fmla="*/ 6438900 w 6515100"/>
              <a:gd name="connsiteY17" fmla="*/ 762000 h 774700"/>
              <a:gd name="connsiteX18" fmla="*/ 6515100 w 6515100"/>
              <a:gd name="connsiteY18" fmla="*/ 749300 h 77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515100" h="774700">
                <a:moveTo>
                  <a:pt x="0" y="749300"/>
                </a:moveTo>
                <a:lnTo>
                  <a:pt x="723900" y="762000"/>
                </a:lnTo>
                <a:lnTo>
                  <a:pt x="736600" y="12700"/>
                </a:lnTo>
                <a:lnTo>
                  <a:pt x="1460500" y="25400"/>
                </a:lnTo>
                <a:lnTo>
                  <a:pt x="1447800" y="762000"/>
                </a:lnTo>
                <a:lnTo>
                  <a:pt x="2171700" y="762000"/>
                </a:lnTo>
                <a:lnTo>
                  <a:pt x="2171700" y="25400"/>
                </a:lnTo>
                <a:lnTo>
                  <a:pt x="2895600" y="38100"/>
                </a:lnTo>
                <a:lnTo>
                  <a:pt x="2895600" y="774700"/>
                </a:lnTo>
                <a:lnTo>
                  <a:pt x="3619500" y="762000"/>
                </a:lnTo>
                <a:lnTo>
                  <a:pt x="3606800" y="25400"/>
                </a:lnTo>
                <a:lnTo>
                  <a:pt x="4330700" y="25400"/>
                </a:lnTo>
                <a:lnTo>
                  <a:pt x="4330700" y="749300"/>
                </a:lnTo>
                <a:lnTo>
                  <a:pt x="5054600" y="762000"/>
                </a:lnTo>
                <a:lnTo>
                  <a:pt x="5054600" y="0"/>
                </a:lnTo>
                <a:lnTo>
                  <a:pt x="5778500" y="25400"/>
                </a:lnTo>
                <a:lnTo>
                  <a:pt x="5778500" y="762000"/>
                </a:lnTo>
                <a:lnTo>
                  <a:pt x="6438900" y="762000"/>
                </a:lnTo>
                <a:lnTo>
                  <a:pt x="6515100" y="74930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Freeform 6"/>
          <p:cNvSpPr/>
          <p:nvPr/>
        </p:nvSpPr>
        <p:spPr>
          <a:xfrm>
            <a:off x="5001239" y="5329175"/>
            <a:ext cx="2320120" cy="701977"/>
          </a:xfrm>
          <a:custGeom>
            <a:avLst/>
            <a:gdLst>
              <a:gd name="connsiteX0" fmla="*/ 0 w 7569200"/>
              <a:gd name="connsiteY0" fmla="*/ 744823 h 1494123"/>
              <a:gd name="connsiteX1" fmla="*/ 368300 w 7569200"/>
              <a:gd name="connsiteY1" fmla="*/ 20923 h 1494123"/>
              <a:gd name="connsiteX2" fmla="*/ 1092200 w 7569200"/>
              <a:gd name="connsiteY2" fmla="*/ 1468723 h 1494123"/>
              <a:gd name="connsiteX3" fmla="*/ 1803400 w 7569200"/>
              <a:gd name="connsiteY3" fmla="*/ 20923 h 1494123"/>
              <a:gd name="connsiteX4" fmla="*/ 2527300 w 7569200"/>
              <a:gd name="connsiteY4" fmla="*/ 1468723 h 1494123"/>
              <a:gd name="connsiteX5" fmla="*/ 3251200 w 7569200"/>
              <a:gd name="connsiteY5" fmla="*/ 33623 h 1494123"/>
              <a:gd name="connsiteX6" fmla="*/ 3975100 w 7569200"/>
              <a:gd name="connsiteY6" fmla="*/ 1494123 h 1494123"/>
              <a:gd name="connsiteX7" fmla="*/ 4686300 w 7569200"/>
              <a:gd name="connsiteY7" fmla="*/ 33623 h 1494123"/>
              <a:gd name="connsiteX8" fmla="*/ 5397500 w 7569200"/>
              <a:gd name="connsiteY8" fmla="*/ 1443323 h 1494123"/>
              <a:gd name="connsiteX9" fmla="*/ 6108700 w 7569200"/>
              <a:gd name="connsiteY9" fmla="*/ 8223 h 1494123"/>
              <a:gd name="connsiteX10" fmla="*/ 6845300 w 7569200"/>
              <a:gd name="connsiteY10" fmla="*/ 1468723 h 1494123"/>
              <a:gd name="connsiteX11" fmla="*/ 7569200 w 7569200"/>
              <a:gd name="connsiteY11" fmla="*/ 20923 h 1494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569200" h="1494123">
                <a:moveTo>
                  <a:pt x="0" y="744823"/>
                </a:moveTo>
                <a:cubicBezTo>
                  <a:pt x="93133" y="322548"/>
                  <a:pt x="186267" y="-99727"/>
                  <a:pt x="368300" y="20923"/>
                </a:cubicBezTo>
                <a:cubicBezTo>
                  <a:pt x="550333" y="141573"/>
                  <a:pt x="853017" y="1468723"/>
                  <a:pt x="1092200" y="1468723"/>
                </a:cubicBezTo>
                <a:cubicBezTo>
                  <a:pt x="1331383" y="1468723"/>
                  <a:pt x="1564217" y="20923"/>
                  <a:pt x="1803400" y="20923"/>
                </a:cubicBezTo>
                <a:cubicBezTo>
                  <a:pt x="2042583" y="20923"/>
                  <a:pt x="2286000" y="1466606"/>
                  <a:pt x="2527300" y="1468723"/>
                </a:cubicBezTo>
                <a:cubicBezTo>
                  <a:pt x="2768600" y="1470840"/>
                  <a:pt x="3009900" y="29390"/>
                  <a:pt x="3251200" y="33623"/>
                </a:cubicBezTo>
                <a:cubicBezTo>
                  <a:pt x="3492500" y="37856"/>
                  <a:pt x="3735917" y="1494123"/>
                  <a:pt x="3975100" y="1494123"/>
                </a:cubicBezTo>
                <a:cubicBezTo>
                  <a:pt x="4214283" y="1494123"/>
                  <a:pt x="4449233" y="42090"/>
                  <a:pt x="4686300" y="33623"/>
                </a:cubicBezTo>
                <a:cubicBezTo>
                  <a:pt x="4923367" y="25156"/>
                  <a:pt x="5160433" y="1447556"/>
                  <a:pt x="5397500" y="1443323"/>
                </a:cubicBezTo>
                <a:cubicBezTo>
                  <a:pt x="5634567" y="1439090"/>
                  <a:pt x="5867400" y="3990"/>
                  <a:pt x="6108700" y="8223"/>
                </a:cubicBezTo>
                <a:cubicBezTo>
                  <a:pt x="6350000" y="12456"/>
                  <a:pt x="6601883" y="1466606"/>
                  <a:pt x="6845300" y="1468723"/>
                </a:cubicBezTo>
                <a:cubicBezTo>
                  <a:pt x="7088717" y="1470840"/>
                  <a:pt x="7328958" y="745881"/>
                  <a:pt x="7569200" y="20923"/>
                </a:cubicBezTo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/>
          <p:cNvSpPr txBox="1"/>
          <p:nvPr/>
        </p:nvSpPr>
        <p:spPr>
          <a:xfrm>
            <a:off x="851611" y="518615"/>
            <a:ext cx="28039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 smtClean="0">
                <a:latin typeface="Agency FB" panose="020B0503020202020204" pitchFamily="34" charset="0"/>
              </a:rPr>
              <a:t>Real Time Clock</a:t>
            </a:r>
            <a:endParaRPr lang="en-IN" sz="4000" dirty="0">
              <a:latin typeface="Agency FB" panose="020B0503020202020204" pitchFamily="34" charset="0"/>
            </a:endParaRPr>
          </a:p>
        </p:txBody>
      </p:sp>
      <p:pic>
        <p:nvPicPr>
          <p:cNvPr id="1026" name="Picture 2" descr="How Computer Clocks work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611" y="1944806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4969539" y="5119209"/>
            <a:ext cx="832513" cy="9119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Quartz crystal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321360" y="4655568"/>
            <a:ext cx="1194843" cy="14057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Analog to Digital Converter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10660892" y="4999220"/>
            <a:ext cx="1162050" cy="1405719"/>
          </a:xfrm>
          <a:prstGeom prst="rightArrow">
            <a:avLst/>
          </a:prstGeom>
          <a:solidFill>
            <a:schemeClr val="tx1">
              <a:lumMod val="6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" panose="020B0502040204020203" pitchFamily="34" charset="0"/>
              </a:rPr>
              <a:t>Output</a:t>
            </a:r>
            <a:endParaRPr lang="en-IN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" panose="020B0502040204020203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714009" y="4329520"/>
            <a:ext cx="2859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Exactly 2</a:t>
            </a:r>
            <a:r>
              <a:rPr lang="en-IN" baseline="30000" dirty="0" smtClean="0"/>
              <a:t>15</a:t>
            </a:r>
            <a:r>
              <a:rPr lang="en-IN" dirty="0" smtClean="0"/>
              <a:t> cycles per second</a:t>
            </a:r>
            <a:endParaRPr lang="en-IN" dirty="0"/>
          </a:p>
        </p:txBody>
      </p:sp>
      <p:pic>
        <p:nvPicPr>
          <p:cNvPr id="5" name="Picture 2" descr="16MHZ Crystal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644" y="4438479"/>
            <a:ext cx="1082301" cy="719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lectric Power Supercapacitor at Rs 20/piece | Power Capacitors | ID:  2015600928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3242" y="1498498"/>
            <a:ext cx="1998055" cy="2139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Down Arrow 10"/>
          <p:cNvSpPr/>
          <p:nvPr/>
        </p:nvSpPr>
        <p:spPr>
          <a:xfrm>
            <a:off x="5044387" y="3637743"/>
            <a:ext cx="477672" cy="800736"/>
          </a:xfrm>
          <a:prstGeom prst="down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6326229" y="2383454"/>
            <a:ext cx="1666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Super-capacitor</a:t>
            </a:r>
            <a:endParaRPr lang="en-IN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87911" y="2763956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0103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821"/>
    </mc:Choice>
    <mc:Fallback>
      <p:transition spd="slow" advTm="59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3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85185E-6 L 0.03646 -0.0007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3" y="-4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1.11111E-6 L 0.06484 -0.00023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2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8" grpId="0" animBg="1"/>
      <p:bldP spid="8" grpId="1" animBg="1"/>
      <p:bldP spid="7" grpId="0" animBg="1"/>
      <p:bldP spid="7" grpId="1" animBg="1"/>
      <p:bldP spid="4" grpId="0"/>
      <p:bldP spid="11" grpId="0" animBg="1"/>
    </p:bldLst>
  </p:timing>
  <p:extLst>
    <p:ext uri="{E180D4A7-C9FB-4DFB-919C-405C955672EB}">
      <p14:showEvtLst xmlns:p14="http://schemas.microsoft.com/office/powerpoint/2010/main">
        <p14:playEvt time="1" objId="6"/>
        <p14:stopEvt time="58254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 smtClean="0">
                <a:latin typeface="Agency FB" panose="020B0503020202020204" pitchFamily="34" charset="0"/>
              </a:rPr>
              <a:t>System Clock</a:t>
            </a:r>
            <a:endParaRPr lang="en-IN" sz="4000" dirty="0">
              <a:latin typeface="Agency FB" panose="020B0503020202020204" pitchFamily="34" charset="0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2758698" y="2014780"/>
            <a:ext cx="5982346" cy="433952"/>
          </a:xfrm>
          <a:prstGeom prst="rightArrow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RTC</a:t>
            </a:r>
            <a:endParaRPr lang="en-IN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168326" y="2340244"/>
            <a:ext cx="0" cy="1611824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Arrow 5"/>
          <p:cNvSpPr/>
          <p:nvPr/>
        </p:nvSpPr>
        <p:spPr>
          <a:xfrm>
            <a:off x="6168327" y="3704095"/>
            <a:ext cx="2572718" cy="4107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System Clock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Left Brace 6"/>
          <p:cNvSpPr/>
          <p:nvPr/>
        </p:nvSpPr>
        <p:spPr>
          <a:xfrm rot="16200000">
            <a:off x="4266195" y="1015823"/>
            <a:ext cx="388831" cy="3409628"/>
          </a:xfrm>
          <a:prstGeom prst="leftBrace">
            <a:avLst>
              <a:gd name="adj1" fmla="val 8333"/>
              <a:gd name="adj2" fmla="val 49545"/>
            </a:avLst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35091" y="3054538"/>
            <a:ext cx="1451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Prior Boot-up</a:t>
            </a:r>
            <a:endParaRPr lang="en-IN" dirty="0"/>
          </a:p>
        </p:txBody>
      </p:sp>
      <p:sp>
        <p:nvSpPr>
          <p:cNvPr id="9" name="Left Brace 8"/>
          <p:cNvSpPr/>
          <p:nvPr/>
        </p:nvSpPr>
        <p:spPr>
          <a:xfrm rot="16200000">
            <a:off x="7229275" y="1434281"/>
            <a:ext cx="450824" cy="2572716"/>
          </a:xfrm>
          <a:prstGeom prst="leftBrac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/>
          <p:cNvSpPr txBox="1"/>
          <p:nvPr/>
        </p:nvSpPr>
        <p:spPr>
          <a:xfrm>
            <a:off x="6912244" y="3022110"/>
            <a:ext cx="1397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Post Boot-up</a:t>
            </a:r>
            <a:endParaRPr lang="en-IN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755796" y="1828800"/>
            <a:ext cx="1552733" cy="154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525505" y="1580827"/>
            <a:ext cx="397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POSIX epoch (1</a:t>
            </a:r>
            <a:r>
              <a:rPr lang="en-IN" baseline="30000" dirty="0" smtClean="0"/>
              <a:t>st</a:t>
            </a:r>
            <a:r>
              <a:rPr lang="en-IN" dirty="0" smtClean="0"/>
              <a:t> January 1970 00:00:00)</a:t>
            </a:r>
            <a:endParaRPr lang="en-IN" dirty="0"/>
          </a:p>
        </p:txBody>
      </p:sp>
      <p:sp>
        <p:nvSpPr>
          <p:cNvPr id="15" name="TextBox 14"/>
          <p:cNvSpPr txBox="1"/>
          <p:nvPr/>
        </p:nvSpPr>
        <p:spPr>
          <a:xfrm>
            <a:off x="7154451" y="4180484"/>
            <a:ext cx="155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i="1" dirty="0" smtClean="0">
                <a:solidFill>
                  <a:srgbClr val="92D050"/>
                </a:solidFill>
              </a:rPr>
              <a:t>[Current Time]</a:t>
            </a:r>
            <a:endParaRPr lang="en-IN" i="1" dirty="0">
              <a:solidFill>
                <a:srgbClr val="92D05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880529" y="3704095"/>
            <a:ext cx="29911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Gets time of 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Sets timestamps on files et cetera</a:t>
            </a:r>
            <a:endParaRPr lang="en-IN" dirty="0"/>
          </a:p>
        </p:txBody>
      </p:sp>
      <p:pic>
        <p:nvPicPr>
          <p:cNvPr id="17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71315" y="1027906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68092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260"/>
    </mc:Choice>
    <mc:Fallback>
      <p:transition spd="slow" advTm="60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69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6" presetClass="emph" presetSubtype="0" repeatCount="2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9" presetID="26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6" presetClass="emph" presetSubtype="0" repeatCount="2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6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3" grpId="0" animBg="1"/>
      <p:bldP spid="6" grpId="0" animBg="1"/>
      <p:bldP spid="7" grpId="0" animBg="1"/>
      <p:bldP spid="7" grpId="1" animBg="1"/>
      <p:bldP spid="8" grpId="0"/>
      <p:bldP spid="9" grpId="0" animBg="1"/>
      <p:bldP spid="9" grpId="1" animBg="1"/>
      <p:bldP spid="9" grpId="2" animBg="1"/>
      <p:bldP spid="10" grpId="0"/>
      <p:bldP spid="14" grpId="0"/>
      <p:bldP spid="15" grpId="0"/>
      <p:bldP spid="16" grpId="0" uiExpand="1" build="p"/>
    </p:bldLst>
  </p:timing>
  <p:extLst>
    <p:ext uri="{E180D4A7-C9FB-4DFB-919C-405C955672EB}">
      <p14:showEvtLst xmlns:p14="http://schemas.microsoft.com/office/powerpoint/2010/main">
        <p14:playEvt time="31" objId="17"/>
        <p14:stopEvt time="58438" objId="17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/>
        </p:nvSpPr>
        <p:spPr>
          <a:xfrm>
            <a:off x="1462347" y="2325432"/>
            <a:ext cx="2190750" cy="752475"/>
          </a:xfrm>
          <a:custGeom>
            <a:avLst/>
            <a:gdLst>
              <a:gd name="connsiteX0" fmla="*/ 0 w 5772150"/>
              <a:gd name="connsiteY0" fmla="*/ 733425 h 752475"/>
              <a:gd name="connsiteX1" fmla="*/ 714375 w 5772150"/>
              <a:gd name="connsiteY1" fmla="*/ 742950 h 752475"/>
              <a:gd name="connsiteX2" fmla="*/ 714375 w 5772150"/>
              <a:gd name="connsiteY2" fmla="*/ 9525 h 752475"/>
              <a:gd name="connsiteX3" fmla="*/ 1438275 w 5772150"/>
              <a:gd name="connsiteY3" fmla="*/ 9525 h 752475"/>
              <a:gd name="connsiteX4" fmla="*/ 1438275 w 5772150"/>
              <a:gd name="connsiteY4" fmla="*/ 742950 h 752475"/>
              <a:gd name="connsiteX5" fmla="*/ 2162175 w 5772150"/>
              <a:gd name="connsiteY5" fmla="*/ 733425 h 752475"/>
              <a:gd name="connsiteX6" fmla="*/ 2171700 w 5772150"/>
              <a:gd name="connsiteY6" fmla="*/ 0 h 752475"/>
              <a:gd name="connsiteX7" fmla="*/ 2895600 w 5772150"/>
              <a:gd name="connsiteY7" fmla="*/ 19050 h 752475"/>
              <a:gd name="connsiteX8" fmla="*/ 2895600 w 5772150"/>
              <a:gd name="connsiteY8" fmla="*/ 752475 h 752475"/>
              <a:gd name="connsiteX9" fmla="*/ 3609975 w 5772150"/>
              <a:gd name="connsiteY9" fmla="*/ 752475 h 752475"/>
              <a:gd name="connsiteX10" fmla="*/ 3609975 w 5772150"/>
              <a:gd name="connsiteY10" fmla="*/ 9525 h 752475"/>
              <a:gd name="connsiteX11" fmla="*/ 4314825 w 5772150"/>
              <a:gd name="connsiteY11" fmla="*/ 9525 h 752475"/>
              <a:gd name="connsiteX12" fmla="*/ 4314825 w 5772150"/>
              <a:gd name="connsiteY12" fmla="*/ 752475 h 752475"/>
              <a:gd name="connsiteX13" fmla="*/ 5057775 w 5772150"/>
              <a:gd name="connsiteY13" fmla="*/ 752475 h 752475"/>
              <a:gd name="connsiteX14" fmla="*/ 5057775 w 5772150"/>
              <a:gd name="connsiteY14" fmla="*/ 0 h 752475"/>
              <a:gd name="connsiteX15" fmla="*/ 5772150 w 5772150"/>
              <a:gd name="connsiteY15" fmla="*/ 9525 h 752475"/>
              <a:gd name="connsiteX16" fmla="*/ 5772150 w 5772150"/>
              <a:gd name="connsiteY16" fmla="*/ 742950 h 752475"/>
              <a:gd name="connsiteX17" fmla="*/ 5772150 w 5772150"/>
              <a:gd name="connsiteY17" fmla="*/ 742950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772150" h="752475">
                <a:moveTo>
                  <a:pt x="0" y="733425"/>
                </a:moveTo>
                <a:lnTo>
                  <a:pt x="714375" y="742950"/>
                </a:lnTo>
                <a:lnTo>
                  <a:pt x="714375" y="9525"/>
                </a:lnTo>
                <a:lnTo>
                  <a:pt x="1438275" y="9525"/>
                </a:lnTo>
                <a:lnTo>
                  <a:pt x="1438275" y="742950"/>
                </a:lnTo>
                <a:lnTo>
                  <a:pt x="2162175" y="733425"/>
                </a:lnTo>
                <a:lnTo>
                  <a:pt x="2171700" y="0"/>
                </a:lnTo>
                <a:lnTo>
                  <a:pt x="2895600" y="19050"/>
                </a:lnTo>
                <a:lnTo>
                  <a:pt x="2895600" y="752475"/>
                </a:lnTo>
                <a:lnTo>
                  <a:pt x="3609975" y="752475"/>
                </a:lnTo>
                <a:lnTo>
                  <a:pt x="3609975" y="9525"/>
                </a:lnTo>
                <a:lnTo>
                  <a:pt x="4314825" y="9525"/>
                </a:lnTo>
                <a:lnTo>
                  <a:pt x="4314825" y="752475"/>
                </a:lnTo>
                <a:lnTo>
                  <a:pt x="5057775" y="752475"/>
                </a:lnTo>
                <a:lnTo>
                  <a:pt x="5057775" y="0"/>
                </a:lnTo>
                <a:lnTo>
                  <a:pt x="5772150" y="9525"/>
                </a:lnTo>
                <a:lnTo>
                  <a:pt x="5772150" y="742950"/>
                </a:lnTo>
                <a:lnTo>
                  <a:pt x="5772150" y="74295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96" y="343742"/>
            <a:ext cx="10515600" cy="1325563"/>
          </a:xfrm>
        </p:spPr>
        <p:txBody>
          <a:bodyPr>
            <a:normAutofit/>
          </a:bodyPr>
          <a:lstStyle/>
          <a:p>
            <a:r>
              <a:rPr lang="en-IN" sz="4000" dirty="0" smtClean="0">
                <a:latin typeface="Agency FB" panose="020B0503020202020204" pitchFamily="34" charset="0"/>
              </a:rPr>
              <a:t>Timer Interrupt Service Routine</a:t>
            </a:r>
            <a:endParaRPr lang="en-IN" sz="4000" dirty="0">
              <a:latin typeface="Agency FB" panose="020B0503020202020204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009934" y="2033516"/>
            <a:ext cx="1473959" cy="11737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Digital Signal from RTC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s://upload.wikimedia.org/wikipedia/commons/thumb/8/87/Ic-photo-Intel--C8253.JPG/220px-Ic-photo-Intel--C825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4810" y="3207224"/>
            <a:ext cx="2095500" cy="1152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3653097" y="2033516"/>
            <a:ext cx="1978925" cy="117370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Programmable Interval Timer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7151427" y="1690688"/>
            <a:ext cx="1173707" cy="2669062"/>
          </a:xfrm>
          <a:prstGeom prst="rect">
            <a:avLst/>
          </a:prstGeom>
          <a:solidFill>
            <a:srgbClr val="FFFF00"/>
          </a:solidFill>
          <a:effectLst>
            <a:reflection stA="13000" endPos="28000" dir="5400000" sy="-100000" algn="bl" rotWithShape="0"/>
          </a:effectLst>
          <a:scene3d>
            <a:camera prst="orthographicFront"/>
            <a:lightRig rig="sunset" dir="t"/>
          </a:scene3d>
          <a:sp3d extrusionH="127000" prstMaterial="dkEdge">
            <a:bevelT w="127000" h="127000"/>
            <a:bevelB w="12700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 smtClean="0">
                <a:solidFill>
                  <a:srgbClr val="7030A0"/>
                </a:solidFill>
                <a:latin typeface="Bauhaus 93" panose="04030905020B02020C02" pitchFamily="82" charset="0"/>
              </a:rPr>
              <a:t>CPU</a:t>
            </a:r>
            <a:endParaRPr lang="en-IN" sz="2800" dirty="0">
              <a:solidFill>
                <a:srgbClr val="7030A0"/>
              </a:solidFill>
              <a:latin typeface="Bauhaus 93" panose="04030905020B02020C02" pitchFamily="8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25460" y="1690688"/>
            <a:ext cx="1875295" cy="126948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arajita" panose="02020603050405020304" pitchFamily="18" charset="0"/>
                <a:cs typeface="Aparajita" panose="02020603050405020304" pitchFamily="18" charset="0"/>
              </a:rPr>
              <a:t>Other processes</a:t>
            </a:r>
            <a:endParaRPr lang="en-IN" sz="32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25460" y="3378632"/>
            <a:ext cx="1875295" cy="175216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IN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Timer Interrupt Service Routines</a:t>
            </a:r>
            <a:endParaRPr lang="en-IN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8" name="Left-Right Arrow 7"/>
          <p:cNvSpPr/>
          <p:nvPr/>
        </p:nvSpPr>
        <p:spPr>
          <a:xfrm>
            <a:off x="8325134" y="2033516"/>
            <a:ext cx="800326" cy="430715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ight Arrow 8"/>
          <p:cNvSpPr/>
          <p:nvPr/>
        </p:nvSpPr>
        <p:spPr>
          <a:xfrm>
            <a:off x="8325134" y="3688597"/>
            <a:ext cx="800326" cy="247972"/>
          </a:xfrm>
          <a:prstGeom prst="rightArrow">
            <a:avLst/>
          </a:prstGeom>
          <a:solidFill>
            <a:srgbClr val="FFC000"/>
          </a:solidFill>
          <a:ln>
            <a:solidFill>
              <a:schemeClr val="tx2">
                <a:lumMod val="10000"/>
              </a:schemeClr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ounded Rectangle 9"/>
          <p:cNvSpPr/>
          <p:nvPr/>
        </p:nvSpPr>
        <p:spPr>
          <a:xfrm>
            <a:off x="7151427" y="1009669"/>
            <a:ext cx="1173707" cy="627797"/>
          </a:xfrm>
          <a:prstGeom prst="roundRect">
            <a:avLst/>
          </a:prstGeom>
          <a:solidFill>
            <a:srgbClr val="002060"/>
          </a:solidFill>
          <a:ln>
            <a:solidFill>
              <a:srgbClr val="7030A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Context Switch</a:t>
            </a:r>
            <a:endParaRPr lang="en-IN" dirty="0"/>
          </a:p>
        </p:txBody>
      </p:sp>
      <p:sp>
        <p:nvSpPr>
          <p:cNvPr id="12" name="Bent Arrow 11"/>
          <p:cNvSpPr/>
          <p:nvPr/>
        </p:nvSpPr>
        <p:spPr>
          <a:xfrm flipH="1">
            <a:off x="8325134" y="1119115"/>
            <a:ext cx="1965278" cy="571572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5632022" y="2464231"/>
            <a:ext cx="1519405" cy="495945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Interrupt</a:t>
            </a:r>
            <a:endParaRPr lang="en-IN" dirty="0"/>
          </a:p>
        </p:txBody>
      </p:sp>
      <p:sp>
        <p:nvSpPr>
          <p:cNvPr id="16" name="Rounded Rectangle 15"/>
          <p:cNvSpPr/>
          <p:nvPr/>
        </p:nvSpPr>
        <p:spPr>
          <a:xfrm>
            <a:off x="9321800" y="4089400"/>
            <a:ext cx="1511300" cy="4953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Updating System Clock</a:t>
            </a:r>
            <a:endParaRPr lang="en-IN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9307457" y="4089400"/>
            <a:ext cx="1511300" cy="9017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Notifying the kernel Scheduler</a:t>
            </a:r>
            <a:endParaRPr lang="en-IN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16927" y="56706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37772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387"/>
    </mc:Choice>
    <mc:Fallback>
      <p:transition spd="slow" advTm="69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7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48148E-6 L 0.04492 0.0004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40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7" presetClass="emph" presetSubtype="0" repeatCount="200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2000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50" autoRev="1" fill="remove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" dur="250" autoRev="1" fill="remove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" dur="250" autoRev="1" fill="remove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250" autoRev="1" fill="remove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13" grpId="0" animBg="1"/>
      <p:bldP spid="13" grpId="1" animBg="1"/>
      <p:bldP spid="4" grpId="0" animBg="1"/>
      <p:bldP spid="8" grpId="0" animBg="1"/>
      <p:bldP spid="8" grpId="1" animBg="1"/>
      <p:bldP spid="9" grpId="0" animBg="1"/>
      <p:bldP spid="10" grpId="0" animBg="1"/>
      <p:bldP spid="12" grpId="0" animBg="1"/>
      <p:bldP spid="14" grpId="0" animBg="1"/>
      <p:bldP spid="16" grpId="0" animBg="1"/>
      <p:bldP spid="16" grpId="1" animBg="1"/>
      <p:bldP spid="17" grpId="0" animBg="1"/>
    </p:bldLst>
  </p:timing>
  <p:extLst>
    <p:ext uri="{E180D4A7-C9FB-4DFB-919C-405C955672EB}">
      <p14:showEvtLst xmlns:p14="http://schemas.microsoft.com/office/powerpoint/2010/main">
        <p14:playEvt time="1" objId="11"/>
        <p14:stopEvt time="67721" objId="11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/>
        </p:nvSpPr>
        <p:spPr>
          <a:xfrm>
            <a:off x="1462347" y="2325432"/>
            <a:ext cx="2190750" cy="752475"/>
          </a:xfrm>
          <a:custGeom>
            <a:avLst/>
            <a:gdLst>
              <a:gd name="connsiteX0" fmla="*/ 0 w 5772150"/>
              <a:gd name="connsiteY0" fmla="*/ 733425 h 752475"/>
              <a:gd name="connsiteX1" fmla="*/ 714375 w 5772150"/>
              <a:gd name="connsiteY1" fmla="*/ 742950 h 752475"/>
              <a:gd name="connsiteX2" fmla="*/ 714375 w 5772150"/>
              <a:gd name="connsiteY2" fmla="*/ 9525 h 752475"/>
              <a:gd name="connsiteX3" fmla="*/ 1438275 w 5772150"/>
              <a:gd name="connsiteY3" fmla="*/ 9525 h 752475"/>
              <a:gd name="connsiteX4" fmla="*/ 1438275 w 5772150"/>
              <a:gd name="connsiteY4" fmla="*/ 742950 h 752475"/>
              <a:gd name="connsiteX5" fmla="*/ 2162175 w 5772150"/>
              <a:gd name="connsiteY5" fmla="*/ 733425 h 752475"/>
              <a:gd name="connsiteX6" fmla="*/ 2171700 w 5772150"/>
              <a:gd name="connsiteY6" fmla="*/ 0 h 752475"/>
              <a:gd name="connsiteX7" fmla="*/ 2895600 w 5772150"/>
              <a:gd name="connsiteY7" fmla="*/ 19050 h 752475"/>
              <a:gd name="connsiteX8" fmla="*/ 2895600 w 5772150"/>
              <a:gd name="connsiteY8" fmla="*/ 752475 h 752475"/>
              <a:gd name="connsiteX9" fmla="*/ 3609975 w 5772150"/>
              <a:gd name="connsiteY9" fmla="*/ 752475 h 752475"/>
              <a:gd name="connsiteX10" fmla="*/ 3609975 w 5772150"/>
              <a:gd name="connsiteY10" fmla="*/ 9525 h 752475"/>
              <a:gd name="connsiteX11" fmla="*/ 4314825 w 5772150"/>
              <a:gd name="connsiteY11" fmla="*/ 9525 h 752475"/>
              <a:gd name="connsiteX12" fmla="*/ 4314825 w 5772150"/>
              <a:gd name="connsiteY12" fmla="*/ 752475 h 752475"/>
              <a:gd name="connsiteX13" fmla="*/ 5057775 w 5772150"/>
              <a:gd name="connsiteY13" fmla="*/ 752475 h 752475"/>
              <a:gd name="connsiteX14" fmla="*/ 5057775 w 5772150"/>
              <a:gd name="connsiteY14" fmla="*/ 0 h 752475"/>
              <a:gd name="connsiteX15" fmla="*/ 5772150 w 5772150"/>
              <a:gd name="connsiteY15" fmla="*/ 9525 h 752475"/>
              <a:gd name="connsiteX16" fmla="*/ 5772150 w 5772150"/>
              <a:gd name="connsiteY16" fmla="*/ 742950 h 752475"/>
              <a:gd name="connsiteX17" fmla="*/ 5772150 w 5772150"/>
              <a:gd name="connsiteY17" fmla="*/ 742950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772150" h="752475">
                <a:moveTo>
                  <a:pt x="0" y="733425"/>
                </a:moveTo>
                <a:lnTo>
                  <a:pt x="714375" y="742950"/>
                </a:lnTo>
                <a:lnTo>
                  <a:pt x="714375" y="9525"/>
                </a:lnTo>
                <a:lnTo>
                  <a:pt x="1438275" y="9525"/>
                </a:lnTo>
                <a:lnTo>
                  <a:pt x="1438275" y="742950"/>
                </a:lnTo>
                <a:lnTo>
                  <a:pt x="2162175" y="733425"/>
                </a:lnTo>
                <a:lnTo>
                  <a:pt x="2171700" y="0"/>
                </a:lnTo>
                <a:lnTo>
                  <a:pt x="2895600" y="19050"/>
                </a:lnTo>
                <a:lnTo>
                  <a:pt x="2895600" y="752475"/>
                </a:lnTo>
                <a:lnTo>
                  <a:pt x="3609975" y="752475"/>
                </a:lnTo>
                <a:lnTo>
                  <a:pt x="3609975" y="9525"/>
                </a:lnTo>
                <a:lnTo>
                  <a:pt x="4314825" y="9525"/>
                </a:lnTo>
                <a:lnTo>
                  <a:pt x="4314825" y="752475"/>
                </a:lnTo>
                <a:lnTo>
                  <a:pt x="5057775" y="752475"/>
                </a:lnTo>
                <a:lnTo>
                  <a:pt x="5057775" y="0"/>
                </a:lnTo>
                <a:lnTo>
                  <a:pt x="5772150" y="9525"/>
                </a:lnTo>
                <a:lnTo>
                  <a:pt x="5772150" y="742950"/>
                </a:lnTo>
                <a:lnTo>
                  <a:pt x="5772150" y="74295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 txBox="1">
            <a:spLocks/>
          </p:cNvSpPr>
          <p:nvPr/>
        </p:nvSpPr>
        <p:spPr>
          <a:xfrm>
            <a:off x="865496" y="68511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 smtClean="0">
                <a:latin typeface="Agency FB" panose="020B0503020202020204" pitchFamily="34" charset="0"/>
              </a:rPr>
              <a:t>Timer Interrupt Service Routine</a:t>
            </a:r>
            <a:endParaRPr lang="en-IN" sz="4000" dirty="0">
              <a:latin typeface="Agency FB" panose="020B0503020202020204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009934" y="2033516"/>
            <a:ext cx="1473959" cy="117370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Digital Signal from RTC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4" name="Picture 2" descr="https://upload.wikimedia.org/wikipedia/commons/thumb/8/87/Ic-photo-Intel--C8253.JPG/220px-Ic-photo-Intel--C825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4810" y="3207224"/>
            <a:ext cx="2095500" cy="1152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4"/>
          <p:cNvSpPr/>
          <p:nvPr/>
        </p:nvSpPr>
        <p:spPr>
          <a:xfrm>
            <a:off x="3653097" y="2033516"/>
            <a:ext cx="1978925" cy="117370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Programmable Interval Timer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7151427" y="1690688"/>
            <a:ext cx="1173707" cy="2669062"/>
          </a:xfrm>
          <a:prstGeom prst="rect">
            <a:avLst/>
          </a:prstGeom>
          <a:solidFill>
            <a:srgbClr val="FFFF00"/>
          </a:solidFill>
          <a:effectLst>
            <a:reflection stA="13000" endPos="28000" dir="5400000" sy="-100000" algn="bl" rotWithShape="0"/>
          </a:effectLst>
          <a:scene3d>
            <a:camera prst="orthographicFront"/>
            <a:lightRig rig="sunset" dir="t"/>
          </a:scene3d>
          <a:sp3d extrusionH="127000" prstMaterial="dkEdge">
            <a:bevelT w="127000" h="127000"/>
            <a:bevelB w="12700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 smtClean="0">
                <a:solidFill>
                  <a:srgbClr val="7030A0"/>
                </a:solidFill>
                <a:latin typeface="Bauhaus 93" panose="04030905020B02020C02" pitchFamily="82" charset="0"/>
              </a:rPr>
              <a:t>CPU</a:t>
            </a:r>
            <a:endParaRPr lang="en-IN" sz="2800" dirty="0">
              <a:solidFill>
                <a:srgbClr val="7030A0"/>
              </a:solidFill>
              <a:latin typeface="Bauhaus 93" panose="04030905020B02020C02" pitchFamily="8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25460" y="1690688"/>
            <a:ext cx="1875295" cy="1269488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2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arajita" panose="02020603050405020304" pitchFamily="18" charset="0"/>
                <a:cs typeface="Aparajita" panose="02020603050405020304" pitchFamily="18" charset="0"/>
              </a:rPr>
              <a:t>Other processes</a:t>
            </a:r>
            <a:endParaRPr lang="en-IN" sz="32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25460" y="3378632"/>
            <a:ext cx="1875295" cy="177756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IN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Timer Interrupt Service Routines</a:t>
            </a:r>
            <a:endParaRPr lang="en-IN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8325134" y="2033516"/>
            <a:ext cx="800326" cy="430715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ounded Rectangle 9"/>
          <p:cNvSpPr/>
          <p:nvPr/>
        </p:nvSpPr>
        <p:spPr>
          <a:xfrm>
            <a:off x="7151427" y="1009669"/>
            <a:ext cx="1173707" cy="627797"/>
          </a:xfrm>
          <a:prstGeom prst="roundRect">
            <a:avLst/>
          </a:prstGeom>
          <a:solidFill>
            <a:srgbClr val="002060"/>
          </a:solidFill>
          <a:ln>
            <a:solidFill>
              <a:srgbClr val="7030A0"/>
            </a:solidFill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Context restored</a:t>
            </a:r>
            <a:endParaRPr lang="en-IN" dirty="0"/>
          </a:p>
        </p:txBody>
      </p:sp>
      <p:sp>
        <p:nvSpPr>
          <p:cNvPr id="11" name="Bent Arrow 10"/>
          <p:cNvSpPr/>
          <p:nvPr/>
        </p:nvSpPr>
        <p:spPr>
          <a:xfrm rot="16200000" flipH="1" flipV="1">
            <a:off x="9242213" y="275678"/>
            <a:ext cx="475092" cy="230925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9237972" y="4088968"/>
            <a:ext cx="1678955" cy="902132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Returning from Interrupt</a:t>
            </a:r>
            <a:endParaRPr lang="en-IN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5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76296" y="400069"/>
            <a:ext cx="609600" cy="609600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9307457" y="4089400"/>
            <a:ext cx="1511300" cy="901700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Notifying the kernel Scheduler</a:t>
            </a:r>
            <a:endParaRPr lang="en-IN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31210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50"/>
    </mc:Choice>
    <mc:Fallback>
      <p:transition spd="slow" advTm="140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4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48148E-6 L 0.04492 0.00046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40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12" grpId="0" animBg="1"/>
      <p:bldP spid="9" grpId="0" animBg="1"/>
      <p:bldP spid="10" grpId="0" animBg="1"/>
      <p:bldP spid="11" grpId="0" animBg="1"/>
      <p:bldP spid="13" grpId="1" animBg="1"/>
      <p:bldP spid="13" grpId="2" animBg="1"/>
      <p:bldP spid="16" grpId="1" animBg="1"/>
    </p:bldLst>
  </p:timing>
  <p:extLst>
    <p:ext uri="{E180D4A7-C9FB-4DFB-919C-405C955672EB}">
      <p14:showEvtLst xmlns:p14="http://schemas.microsoft.com/office/powerpoint/2010/main">
        <p14:playEvt time="0" objId="15"/>
        <p14:stopEvt time="8475" objId="15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Agency FB" panose="020B0503020202020204" pitchFamily="34" charset="0"/>
              </a:rPr>
              <a:t>Distributed Systems</a:t>
            </a:r>
            <a:endParaRPr lang="en-IN" sz="4000" dirty="0">
              <a:latin typeface="Agency FB" panose="020B0503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78173" y="1690688"/>
            <a:ext cx="6355073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Also known as distributed computing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Multiple components communicating and coordinating actions</a:t>
            </a:r>
          </a:p>
          <a:p>
            <a:endParaRPr lang="en-US" dirty="0"/>
          </a:p>
          <a:p>
            <a:r>
              <a:rPr lang="en-US" sz="2800" dirty="0" smtClean="0"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Functionalities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Work towards a common goal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Function as a single cohesive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Each machine has own end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Facilitates sharing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Facilitates sharing communication services</a:t>
            </a:r>
            <a:endParaRPr lang="en-IN" dirty="0"/>
          </a:p>
        </p:txBody>
      </p:sp>
      <p:pic>
        <p:nvPicPr>
          <p:cNvPr id="1026" name="Picture 2" descr="Distributed computing - Distributed Computing in Java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6776" y="2714652"/>
            <a:ext cx="6048913" cy="3430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01620" y="723106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31205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18"/>
    </mc:Choice>
    <mc:Fallback>
      <p:transition spd="slow" advTm="33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</p:bldLst>
  </p:timing>
  <p:extLst>
    <p:ext uri="{E180D4A7-C9FB-4DFB-919C-405C955672EB}">
      <p14:showEvtLst xmlns:p14="http://schemas.microsoft.com/office/powerpoint/2010/main">
        <p14:playEvt time="1" objId="5"/>
        <p14:stopEvt time="31248" objId="5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 smtClean="0">
                <a:latin typeface="Agency FB" panose="020B0503020202020204" pitchFamily="34" charset="0"/>
              </a:rPr>
              <a:t>Synchronisation in Distributed Systems</a:t>
            </a:r>
            <a:endParaRPr lang="en-IN" sz="4000" dirty="0">
              <a:latin typeface="Agency FB" panose="020B0503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19425" y="1969656"/>
            <a:ext cx="4119502" cy="1200329"/>
          </a:xfrm>
          <a:prstGeom prst="rect">
            <a:avLst/>
          </a:prstGeom>
          <a:noFill/>
          <a:effectLst>
            <a:softEdge rad="63500"/>
          </a:effectLst>
          <a:scene3d>
            <a:camera prst="perspectiveRelaxedModerately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IN" sz="3600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Synchronisation Algorithms</a:t>
            </a:r>
            <a:endParaRPr lang="en-IN" sz="3600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79550" y="3496609"/>
            <a:ext cx="246702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/>
              <a:t>Centralised Sync</a:t>
            </a:r>
          </a:p>
          <a:p>
            <a:r>
              <a:rPr lang="en-IN" dirty="0" smtClean="0"/>
              <a:t>Examples: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Berkeley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Passive Time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Active Time Server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263108" y="3488282"/>
            <a:ext cx="250202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/>
              <a:t>Distributed Sync</a:t>
            </a:r>
          </a:p>
          <a:p>
            <a:r>
              <a:rPr lang="en-IN" dirty="0" smtClean="0"/>
              <a:t>Examples: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Global Averaging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Local Averaging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Network Time Protocol</a:t>
            </a:r>
            <a:endParaRPr lang="en-IN" dirty="0"/>
          </a:p>
        </p:txBody>
      </p:sp>
      <p:cxnSp>
        <p:nvCxnSpPr>
          <p:cNvPr id="7" name="Straight Connector 6"/>
          <p:cNvCxnSpPr>
            <a:stCxn id="4" idx="0"/>
          </p:cNvCxnSpPr>
          <p:nvPr/>
        </p:nvCxnSpPr>
        <p:spPr>
          <a:xfrm flipV="1">
            <a:off x="7213063" y="2918085"/>
            <a:ext cx="2238108" cy="5785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5" idx="0"/>
          </p:cNvCxnSpPr>
          <p:nvPr/>
        </p:nvCxnSpPr>
        <p:spPr>
          <a:xfrm flipH="1" flipV="1">
            <a:off x="9451173" y="2918086"/>
            <a:ext cx="1062950" cy="57019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46765" y="1626786"/>
            <a:ext cx="3239138" cy="1200329"/>
          </a:xfrm>
          <a:prstGeom prst="rect">
            <a:avLst/>
          </a:prstGeom>
          <a:noFill/>
          <a:effectLst>
            <a:softEdge rad="63500"/>
          </a:effectLst>
          <a:scene3d>
            <a:camera prst="perspectiveRelaxedModerately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IN" sz="3600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" panose="020E0602020502020306" pitchFamily="34" charset="0"/>
              </a:rPr>
              <a:t>Synchronisation Types</a:t>
            </a:r>
            <a:endParaRPr lang="en-IN" sz="3600" dirty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" panose="020E0602020502020306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9106" y="3335748"/>
            <a:ext cx="22246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/>
              <a:t>External Clock Sync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504177" y="3275616"/>
            <a:ext cx="21831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 smtClean="0"/>
              <a:t>Internal Clock Sync</a:t>
            </a:r>
            <a:endParaRPr lang="en-IN" sz="2800" dirty="0"/>
          </a:p>
        </p:txBody>
      </p:sp>
      <p:cxnSp>
        <p:nvCxnSpPr>
          <p:cNvPr id="15" name="Straight Connector 14"/>
          <p:cNvCxnSpPr>
            <a:stCxn id="12" idx="0"/>
          </p:cNvCxnSpPr>
          <p:nvPr/>
        </p:nvCxnSpPr>
        <p:spPr>
          <a:xfrm flipV="1">
            <a:off x="1291451" y="2827116"/>
            <a:ext cx="1720910" cy="508632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3" idx="0"/>
          </p:cNvCxnSpPr>
          <p:nvPr/>
        </p:nvCxnSpPr>
        <p:spPr>
          <a:xfrm flipH="1" flipV="1">
            <a:off x="3012361" y="2808683"/>
            <a:ext cx="1583405" cy="466933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209322" y="896108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26099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618"/>
    </mc:Choice>
    <mc:Fallback>
      <p:transition spd="slow" advTm="79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106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3" grpId="0"/>
      <p:bldP spid="4" grpId="0"/>
      <p:bldP spid="5" grpId="0"/>
      <p:bldP spid="11" grpId="0"/>
      <p:bldP spid="12" grpId="0"/>
      <p:bldP spid="13" grpId="0"/>
    </p:bldLst>
  </p:timing>
  <p:extLst>
    <p:ext uri="{E180D4A7-C9FB-4DFB-919C-405C955672EB}">
      <p14:showEvtLst xmlns:p14="http://schemas.microsoft.com/office/powerpoint/2010/main">
        <p14:playEvt time="1" objId="28"/>
        <p14:stopEvt time="78144" objId="28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Arrow 8"/>
          <p:cNvSpPr/>
          <p:nvPr/>
        </p:nvSpPr>
        <p:spPr>
          <a:xfrm rot="9559949">
            <a:off x="4950612" y="2307269"/>
            <a:ext cx="687505" cy="2001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 smtClean="0">
                <a:latin typeface="Agency FB" panose="020B0503020202020204" pitchFamily="34" charset="0"/>
              </a:rPr>
              <a:t>Berkeley’s Algorithm (A Centralised Sync Algorithm)</a:t>
            </a:r>
            <a:endParaRPr lang="en-IN" sz="4000" dirty="0">
              <a:latin typeface="Agency FB" panose="020B050302020202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3472913" y="2068397"/>
            <a:ext cx="1487837" cy="1456841"/>
          </a:xfrm>
          <a:prstGeom prst="ellipse">
            <a:avLst/>
          </a:prstGeom>
          <a:solidFill>
            <a:srgbClr val="7030A0"/>
          </a:solidFill>
          <a:ln>
            <a:solidFill>
              <a:srgbClr val="FFFF00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dirty="0" smtClean="0"/>
              <a:t>Master Node</a:t>
            </a:r>
            <a:endParaRPr lang="en-IN" sz="2000" dirty="0"/>
          </a:p>
        </p:txBody>
      </p:sp>
      <p:sp>
        <p:nvSpPr>
          <p:cNvPr id="4" name="Oval 3"/>
          <p:cNvSpPr/>
          <p:nvPr/>
        </p:nvSpPr>
        <p:spPr>
          <a:xfrm>
            <a:off x="838200" y="4021183"/>
            <a:ext cx="1503336" cy="1425844"/>
          </a:xfrm>
          <a:prstGeom prst="ellipse">
            <a:avLst/>
          </a:prstGeom>
          <a:solidFill>
            <a:srgbClr val="FFC000"/>
          </a:solidFill>
          <a:ln>
            <a:solidFill>
              <a:srgbClr val="FFFF00"/>
            </a:solidFill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Slave Node 1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3485828" y="4734105"/>
            <a:ext cx="1503336" cy="1425844"/>
          </a:xfrm>
          <a:prstGeom prst="ellipse">
            <a:avLst/>
          </a:prstGeom>
          <a:solidFill>
            <a:srgbClr val="92D050"/>
          </a:solidFill>
          <a:ln>
            <a:solidFill>
              <a:srgbClr val="FFFF00"/>
            </a:solidFill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Slave Node 2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6155411" y="4021183"/>
            <a:ext cx="1503336" cy="1425844"/>
          </a:xfrm>
          <a:prstGeom prst="ellipse">
            <a:avLst/>
          </a:prstGeom>
          <a:solidFill>
            <a:srgbClr val="0070C0"/>
          </a:solidFill>
          <a:ln>
            <a:solidFill>
              <a:srgbClr val="FFFF00"/>
            </a:solidFill>
          </a:ln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chemeClr val="bg1"/>
                </a:solidFill>
              </a:rPr>
              <a:t>Slave Node 3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580682" y="1820424"/>
            <a:ext cx="2820692" cy="914400"/>
          </a:xfrm>
          <a:prstGeom prst="round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Accurate time source/ UTC server</a:t>
            </a:r>
            <a:endParaRPr lang="en-IN" dirty="0"/>
          </a:p>
        </p:txBody>
      </p:sp>
      <p:cxnSp>
        <p:nvCxnSpPr>
          <p:cNvPr id="11" name="Straight Arrow Connector 10"/>
          <p:cNvCxnSpPr>
            <a:stCxn id="3" idx="3"/>
            <a:endCxn id="4" idx="7"/>
          </p:cNvCxnSpPr>
          <p:nvPr/>
        </p:nvCxnSpPr>
        <p:spPr>
          <a:xfrm flipH="1">
            <a:off x="2121378" y="3311889"/>
            <a:ext cx="1569424" cy="91810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4"/>
          </p:cNvCxnSpPr>
          <p:nvPr/>
        </p:nvCxnSpPr>
        <p:spPr>
          <a:xfrm>
            <a:off x="4216832" y="3525238"/>
            <a:ext cx="20664" cy="1208867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3" idx="5"/>
            <a:endCxn id="6" idx="1"/>
          </p:cNvCxnSpPr>
          <p:nvPr/>
        </p:nvCxnSpPr>
        <p:spPr>
          <a:xfrm>
            <a:off x="4742861" y="3311889"/>
            <a:ext cx="1632708" cy="918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9794898">
            <a:off x="1955599" y="3380002"/>
            <a:ext cx="178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Request for Time</a:t>
            </a:r>
            <a:endParaRPr lang="en-IN" dirty="0"/>
          </a:p>
        </p:txBody>
      </p:sp>
      <p:sp>
        <p:nvSpPr>
          <p:cNvPr id="18" name="TextBox 17"/>
          <p:cNvSpPr txBox="1"/>
          <p:nvPr/>
        </p:nvSpPr>
        <p:spPr>
          <a:xfrm>
            <a:off x="3003022" y="4087774"/>
            <a:ext cx="1349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Request for Time</a:t>
            </a:r>
            <a:endParaRPr lang="en-IN" dirty="0"/>
          </a:p>
        </p:txBody>
      </p:sp>
      <p:sp>
        <p:nvSpPr>
          <p:cNvPr id="19" name="TextBox 18"/>
          <p:cNvSpPr txBox="1"/>
          <p:nvPr/>
        </p:nvSpPr>
        <p:spPr>
          <a:xfrm rot="1779271">
            <a:off x="4800452" y="3419954"/>
            <a:ext cx="178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Request for Time</a:t>
            </a:r>
            <a:endParaRPr lang="en-IN" dirty="0"/>
          </a:p>
        </p:txBody>
      </p:sp>
      <p:cxnSp>
        <p:nvCxnSpPr>
          <p:cNvPr id="21" name="Curved Connector 20"/>
          <p:cNvCxnSpPr>
            <a:stCxn id="3" idx="7"/>
            <a:endCxn id="3" idx="1"/>
          </p:cNvCxnSpPr>
          <p:nvPr/>
        </p:nvCxnSpPr>
        <p:spPr>
          <a:xfrm rot="16200000" flipV="1">
            <a:off x="4216832" y="1755716"/>
            <a:ext cx="12700" cy="1052059"/>
          </a:xfrm>
          <a:prstGeom prst="curvedConnector3">
            <a:avLst>
              <a:gd name="adj1" fmla="val 6408724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029597" y="1690688"/>
            <a:ext cx="178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Request for Time</a:t>
            </a:r>
            <a:endParaRPr lang="en-IN" dirty="0"/>
          </a:p>
        </p:txBody>
      </p:sp>
      <p:sp>
        <p:nvSpPr>
          <p:cNvPr id="25" name="TextBox 24"/>
          <p:cNvSpPr txBox="1"/>
          <p:nvPr/>
        </p:nvSpPr>
        <p:spPr>
          <a:xfrm>
            <a:off x="9113003" y="3525238"/>
            <a:ext cx="22099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>
                <a:solidFill>
                  <a:srgbClr val="FFFF00"/>
                </a:solidFill>
              </a:rPr>
              <a:t>Cristian’s Algorithm:</a:t>
            </a:r>
            <a:endParaRPr lang="en-IN" dirty="0">
              <a:solidFill>
                <a:srgbClr val="FFFF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IN" dirty="0" smtClean="0">
                <a:solidFill>
                  <a:srgbClr val="FFFF00"/>
                </a:solidFill>
              </a:rPr>
              <a:t>Request sent at T</a:t>
            </a:r>
            <a:r>
              <a:rPr lang="en-IN" baseline="-25000" dirty="0" smtClean="0">
                <a:solidFill>
                  <a:srgbClr val="FFFF00"/>
                </a:solidFill>
              </a:rPr>
              <a:t>o</a:t>
            </a:r>
            <a:endParaRPr lang="en-IN" dirty="0">
              <a:solidFill>
                <a:srgbClr val="FFFF00"/>
              </a:solidFill>
            </a:endParaRPr>
          </a:p>
        </p:txBody>
      </p:sp>
      <p:pic>
        <p:nvPicPr>
          <p:cNvPr id="27" name="Recorded Sound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13185" y="1365867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99190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752"/>
    </mc:Choice>
    <mc:Fallback>
      <p:transition spd="slow" advTm="41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12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3" grpId="0" animBg="1"/>
      <p:bldP spid="17" grpId="0"/>
      <p:bldP spid="18" grpId="0"/>
      <p:bldP spid="19" grpId="0"/>
      <p:bldP spid="24" grpId="0"/>
      <p:bldP spid="25" grpId="0" uiExpand="1" build="p"/>
    </p:bldLst>
  </p:timing>
  <p:extLst>
    <p:ext uri="{E180D4A7-C9FB-4DFB-919C-405C955672EB}">
      <p14:showEvtLst xmlns:p14="http://schemas.microsoft.com/office/powerpoint/2010/main">
        <p14:playEvt time="0" objId="27"/>
        <p14:stopEvt time="40542" objId="27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2|7.2|28.3|1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6|7.4|1.8|2.2|2.3|9.5|1.7|21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1|1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|18.9|8.7|5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|18.4|6|11.9|1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13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3|22.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9|7.9|5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2.6"/>
</p:tagLst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2998</TotalTime>
  <Words>409</Words>
  <Application>Microsoft Office PowerPoint</Application>
  <PresentationFormat>Widescreen</PresentationFormat>
  <Paragraphs>121</Paragraphs>
  <Slides>13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7" baseType="lpstr">
      <vt:lpstr>Agency FB</vt:lpstr>
      <vt:lpstr>Aparajita</vt:lpstr>
      <vt:lpstr>Arial</vt:lpstr>
      <vt:lpstr>Arial Black</vt:lpstr>
      <vt:lpstr>Arial Narrow</vt:lpstr>
      <vt:lpstr>Arial Rounded MT Bold</vt:lpstr>
      <vt:lpstr>Bahnschrift</vt:lpstr>
      <vt:lpstr>Bahnschrift SemiLight</vt:lpstr>
      <vt:lpstr>Bauhaus 93</vt:lpstr>
      <vt:lpstr>Berlin Sans FB</vt:lpstr>
      <vt:lpstr>Brush Script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System Clock</vt:lpstr>
      <vt:lpstr>Timer Interrupt Service Routine</vt:lpstr>
      <vt:lpstr>PowerPoint Presentation</vt:lpstr>
      <vt:lpstr>Distributed Systems</vt:lpstr>
      <vt:lpstr>Synchronisation in Distributed Systems</vt:lpstr>
      <vt:lpstr>Berkeley’s Algorithm (A Centralised Sync Algorithm)</vt:lpstr>
      <vt:lpstr>Berkeley’s Algorithm (A Centralised Sync Algorithm)</vt:lpstr>
      <vt:lpstr>Berkeley’s Algorithm (A Centralised Sync Algorithm)</vt:lpstr>
      <vt:lpstr>Global Averaging Algorithm (A Distributed Sync Algorithm)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soham</dc:creator>
  <cp:lastModifiedBy>soham</cp:lastModifiedBy>
  <cp:revision>76</cp:revision>
  <dcterms:created xsi:type="dcterms:W3CDTF">2021-03-14T15:24:43Z</dcterms:created>
  <dcterms:modified xsi:type="dcterms:W3CDTF">2021-03-18T19:07:49Z</dcterms:modified>
</cp:coreProperties>
</file>